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42" d="100"/>
          <a:sy n="142" d="100"/>
        </p:scale>
        <p:origin x="-11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F7721-702F-4268-B629-51F85BC8DC09}" type="datetimeFigureOut">
              <a:rPr lang="en-US" smtClean="0"/>
              <a:pPr/>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12B3-A95E-4F53-A88C-725E3352F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78F7721-702F-4268-B629-51F85BC8DC09}" type="datetimeFigureOut">
              <a:rPr lang="en-US" smtClean="0"/>
              <a:pPr/>
              <a:t>12/23/2016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80312B3-A95E-4F53-A88C-725E3352F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019311834"/>
              </p:ext>
            </p:extLst>
          </p:nvPr>
        </p:nvGraphicFramePr>
        <p:xfrm>
          <a:off x="76200" y="1143000"/>
          <a:ext cx="6629400" cy="7792720"/>
        </p:xfrm>
        <a:graphic>
          <a:graphicData uri="http://schemas.openxmlformats.org/drawingml/2006/table">
            <a:tbl>
              <a:tblPr firstRow="1">
                <a:tableStyleId>{5C22544A-7EE6-4342-B048-85BDC9FD1C3A}</a:tableStyleId>
              </a:tblPr>
              <a:tblGrid>
                <a:gridCol w="3314700"/>
                <a:gridCol w="3314700"/>
              </a:tblGrid>
              <a:tr h="370840">
                <a:tc>
                  <a:txBody>
                    <a:bodyPr/>
                    <a:lstStyle/>
                    <a:p>
                      <a:pPr algn="ctr"/>
                      <a:r>
                        <a:rPr lang="en-US" sz="1100" dirty="0" smtClean="0">
                          <a:solidFill>
                            <a:schemeClr val="tx1"/>
                          </a:solidFill>
                        </a:rPr>
                        <a:t>Problem</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First</a:t>
                      </a:r>
                      <a:r>
                        <a:rPr lang="en-US" sz="1100" baseline="0" dirty="0" smtClean="0">
                          <a:solidFill>
                            <a:schemeClr val="tx1"/>
                          </a:solidFill>
                        </a:rPr>
                        <a:t> Aid Procedure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Toothache</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Rinse mouth to clean out any food, if swollen, take pain relievers and call your dentist due to possible infection spreading, monitor for fever.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Bitten tongue</a:t>
                      </a:r>
                      <a:r>
                        <a:rPr lang="en-US" sz="1100" baseline="0" dirty="0" smtClean="0"/>
                        <a:t>, cheek, or lip</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Apply pressure if bleeding, clean area with soap and water, check for debris</a:t>
                      </a:r>
                      <a:r>
                        <a:rPr lang="en-US" sz="1100" baseline="0" dirty="0" smtClean="0"/>
                        <a:t> to be stuck in the wound.  Take pain relievers and monitor for healing within a few days or see a dentist or ER with other symptoms or no healing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Broken or fractured</a:t>
                      </a:r>
                      <a:r>
                        <a:rPr lang="en-US" sz="1100" baseline="0" dirty="0" smtClean="0"/>
                        <a:t> tooth</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Gently clean area with warm</a:t>
                      </a:r>
                      <a:r>
                        <a:rPr lang="en-US" sz="1100" baseline="0" dirty="0" smtClean="0"/>
                        <a:t> water, check for bleeding from the middle of the tooth (not around the gums) .  If the tooth is bleeding from the middle, the nerve is exposed and needs more urgent care so call your dentist immediately.  If break is small, apply cold compress to face if swelling, pain relievers as needed, and call your dentist in the morning.  The tooth may not need treatment, may need a filling, or with bleeding from the middle, or continued pain or other symptoms, may need further care including a root canal.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Tooth knocked out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Check to see if the tooth looks intact,</a:t>
                      </a:r>
                      <a:r>
                        <a:rPr lang="en-US" sz="1100" baseline="0" dirty="0" smtClean="0"/>
                        <a:t> hold tooth by top not by the root, rinse lightly with milk or saliva, room temp water may be used for an instant but do not rinse or scrub the tooth.  Store tooth in milk or saliva until you can get to a dentist.  You can rinse  mouth with water and tooth may be replaced if possible if you can’t get to a dentist shortly but do not replace teeth in young children due to choking risk.  Baby teeth should NEVER be replaced.  Adult teeth that aren’t replaced into socket within 1 hr need not be replaced.  TIME is important in lost teeth.</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Loose but not</a:t>
                      </a:r>
                      <a:r>
                        <a:rPr lang="en-US" sz="1100" baseline="0" dirty="0" smtClean="0"/>
                        <a:t> broken teeth</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Check to see how loose teeth are, if they are a choking</a:t>
                      </a:r>
                      <a:r>
                        <a:rPr lang="en-US" sz="1100" baseline="0" dirty="0" smtClean="0"/>
                        <a:t> risk, see a dentist urgently.  If they are displaced, try to gently push them back into place or see a dentist immediately, if they are not displaced but are just loose, use pain relievers and call your dentist the next day.  The tooth/teeth may eventually need a root canal.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100" dirty="0" smtClean="0"/>
                        <a:t>Trauma</a:t>
                      </a:r>
                      <a:r>
                        <a:rPr lang="en-US" sz="1100" baseline="0" dirty="0" smtClean="0"/>
                        <a:t> causing possible broken bones/jaw</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t>Try to immobilize</a:t>
                      </a:r>
                      <a:r>
                        <a:rPr lang="en-US" sz="1100" baseline="0" dirty="0" smtClean="0"/>
                        <a:t> the area by placing a scarf or towel around the </a:t>
                      </a:r>
                      <a:r>
                        <a:rPr lang="en-US" sz="1100" baseline="0" smtClean="0"/>
                        <a:t>head and </a:t>
                      </a:r>
                      <a:r>
                        <a:rPr lang="en-US" sz="1100" baseline="0" dirty="0" smtClean="0"/>
                        <a:t>wrapping it, apply cold compress, pain relievers if needed, and go to a dentist or ER immediately.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687510" y="203537"/>
            <a:ext cx="4484690" cy="1015663"/>
          </a:xfrm>
          <a:prstGeom prst="rect">
            <a:avLst/>
          </a:prstGeom>
          <a:noFill/>
        </p:spPr>
        <p:txBody>
          <a:bodyPr wrap="square" rtlCol="0">
            <a:spAutoFit/>
          </a:bodyPr>
          <a:lstStyle/>
          <a:p>
            <a:r>
              <a:rPr lang="en-US" sz="1200" dirty="0" smtClean="0"/>
              <a:t>Listed below are some dental emergencies, and the appropriate first aid steps to take if your family experiences any of them.  Remember, these measures only provide emergency relief but will probably not solve the problem and you should still seek dental care as soon as possible</a:t>
            </a:r>
            <a:endParaRPr lang="en-US" sz="1200" dirty="0"/>
          </a:p>
        </p:txBody>
      </p:sp>
      <p:pic>
        <p:nvPicPr>
          <p:cNvPr id="1026" name="Picture 2" descr="C:\Documents and Settings\Administrator\Local Settings\Temporary Internet Files\Content.IE5\G7FBQI8A\MC900347455[1].wmf"/>
          <p:cNvPicPr>
            <a:picLocks noChangeAspect="1" noChangeArrowheads="1"/>
          </p:cNvPicPr>
          <p:nvPr/>
        </p:nvPicPr>
        <p:blipFill>
          <a:blip r:embed="rId2" cstate="print"/>
          <a:srcRect/>
          <a:stretch>
            <a:fillRect/>
          </a:stretch>
        </p:blipFill>
        <p:spPr bwMode="auto">
          <a:xfrm>
            <a:off x="533400" y="320675"/>
            <a:ext cx="1219200" cy="822325"/>
          </a:xfrm>
          <a:prstGeom prst="rect">
            <a:avLst/>
          </a:prstGeom>
          <a:noFill/>
        </p:spPr>
      </p:pic>
      <p:sp>
        <p:nvSpPr>
          <p:cNvPr id="7" name="TextBox 6"/>
          <p:cNvSpPr txBox="1"/>
          <p:nvPr/>
        </p:nvSpPr>
        <p:spPr>
          <a:xfrm>
            <a:off x="6096000" y="866001"/>
            <a:ext cx="762000" cy="276999"/>
          </a:xfrm>
          <a:prstGeom prst="rect">
            <a:avLst/>
          </a:prstGeom>
          <a:noFill/>
        </p:spPr>
        <p:txBody>
          <a:bodyPr wrap="square" rtlCol="0">
            <a:spAutoFit/>
          </a:bodyPr>
          <a:lstStyle/>
          <a:p>
            <a:r>
              <a:rPr lang="en-US" sz="600" dirty="0" smtClean="0"/>
              <a:t>E-town </a:t>
            </a:r>
            <a:r>
              <a:rPr lang="en-US" sz="600" dirty="0" smtClean="0"/>
              <a:t>Family Dentistry, PLLC</a:t>
            </a:r>
            <a:endParaRPr lang="en-US" sz="600" dirty="0"/>
          </a:p>
        </p:txBody>
      </p:sp>
      <p:sp>
        <p:nvSpPr>
          <p:cNvPr id="8" name="TextBox 7"/>
          <p:cNvSpPr txBox="1"/>
          <p:nvPr/>
        </p:nvSpPr>
        <p:spPr>
          <a:xfrm>
            <a:off x="1143000" y="0"/>
            <a:ext cx="4572000" cy="307777"/>
          </a:xfrm>
          <a:prstGeom prst="rect">
            <a:avLst/>
          </a:prstGeom>
          <a:noFill/>
        </p:spPr>
        <p:txBody>
          <a:bodyPr wrap="square" rtlCol="0">
            <a:spAutoFit/>
          </a:bodyPr>
          <a:lstStyle/>
          <a:p>
            <a:pPr algn="ctr"/>
            <a:r>
              <a:rPr lang="en-US" sz="1400" u="sng" dirty="0" smtClean="0"/>
              <a:t>First Aid for Dental Emergencies</a:t>
            </a:r>
            <a:endParaRPr lang="en-US" sz="1400" u="sng"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5549</TotalTime>
  <Words>494</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jdelphiki</cp:lastModifiedBy>
  <cp:revision>8</cp:revision>
  <dcterms:created xsi:type="dcterms:W3CDTF">2011-08-18T18:45:42Z</dcterms:created>
  <dcterms:modified xsi:type="dcterms:W3CDTF">2016-12-23T14:45:22Z</dcterms:modified>
</cp:coreProperties>
</file>